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474" r:id="rId3"/>
    <p:sldId id="324" r:id="rId4"/>
    <p:sldId id="338" r:id="rId5"/>
    <p:sldId id="266" r:id="rId6"/>
    <p:sldId id="371" r:id="rId7"/>
    <p:sldId id="403" r:id="rId8"/>
    <p:sldId id="259" r:id="rId9"/>
    <p:sldId id="365" r:id="rId10"/>
    <p:sldId id="366" r:id="rId11"/>
    <p:sldId id="409" r:id="rId12"/>
    <p:sldId id="410" r:id="rId13"/>
    <p:sldId id="411" r:id="rId14"/>
    <p:sldId id="412" r:id="rId15"/>
    <p:sldId id="326" r:id="rId16"/>
    <p:sldId id="260" r:id="rId17"/>
    <p:sldId id="327" r:id="rId18"/>
    <p:sldId id="367" r:id="rId19"/>
    <p:sldId id="368" r:id="rId20"/>
    <p:sldId id="369" r:id="rId21"/>
    <p:sldId id="370" r:id="rId22"/>
    <p:sldId id="478" r:id="rId23"/>
    <p:sldId id="480" r:id="rId24"/>
    <p:sldId id="405" r:id="rId25"/>
    <p:sldId id="407" r:id="rId26"/>
    <p:sldId id="458" r:id="rId27"/>
    <p:sldId id="459" r:id="rId28"/>
    <p:sldId id="464" r:id="rId29"/>
    <p:sldId id="460" r:id="rId30"/>
    <p:sldId id="462" r:id="rId31"/>
    <p:sldId id="463" r:id="rId32"/>
    <p:sldId id="466" r:id="rId33"/>
    <p:sldId id="467" r:id="rId34"/>
    <p:sldId id="468" r:id="rId35"/>
    <p:sldId id="457" r:id="rId36"/>
    <p:sldId id="469" r:id="rId37"/>
    <p:sldId id="384" r:id="rId38"/>
    <p:sldId id="465" r:id="rId39"/>
    <p:sldId id="406" r:id="rId40"/>
    <p:sldId id="479" r:id="rId41"/>
    <p:sldId id="408" r:id="rId42"/>
    <p:sldId id="404" r:id="rId43"/>
    <p:sldId id="261" r:id="rId44"/>
    <p:sldId id="386" r:id="rId45"/>
    <p:sldId id="263" r:id="rId46"/>
    <p:sldId id="477" r:id="rId47"/>
    <p:sldId id="262" r:id="rId48"/>
    <p:sldId id="472" r:id="rId49"/>
    <p:sldId id="392" r:id="rId50"/>
    <p:sldId id="473" r:id="rId51"/>
    <p:sldId id="388" r:id="rId52"/>
    <p:sldId id="475" r:id="rId53"/>
    <p:sldId id="481" r:id="rId54"/>
    <p:sldId id="393" r:id="rId55"/>
    <p:sldId id="471" r:id="rId56"/>
    <p:sldId id="31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38"/>
    <p:restoredTop sz="93193"/>
  </p:normalViewPr>
  <p:slideViewPr>
    <p:cSldViewPr snapToGrid="0" snapToObjects="1">
      <p:cViewPr>
        <p:scale>
          <a:sx n="53" d="100"/>
          <a:sy n="53" d="100"/>
        </p:scale>
        <p:origin x="6608" y="3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%C3%BCrgen_Schmidhuber" TargetMode="External"/><Relationship Id="rId4" Type="http://schemas.openxmlformats.org/officeDocument/2006/relationships/hyperlink" Target="https://www.researchgate.net/publication/13853244" TargetMode="External"/><Relationship Id="rId5" Type="http://schemas.openxmlformats.org/officeDocument/2006/relationships/hyperlink" Target="https://en.wikipedia.org/wiki/Neural_Computation_(journal)" TargetMode="External"/><Relationship Id="rId6" Type="http://schemas.openxmlformats.org/officeDocument/2006/relationships/hyperlink" Target="https://www.bioinf.jku.at/publications/older/2604.pdf)" TargetMode="External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epp_Hochreit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5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emf"/><Relationship Id="rId3" Type="http://schemas.openxmlformats.org/officeDocument/2006/relationships/image" Target="../media/image7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Relationship Id="rId3" Type="http://schemas.openxmlformats.org/officeDocument/2006/relationships/image" Target="../media/image7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emf"/><Relationship Id="rId3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4" Type="http://schemas.openxmlformats.org/officeDocument/2006/relationships/hyperlink" Target="http://deeplearning.net/software/theano/tutorial/" TargetMode="External"/><Relationship Id="rId5" Type="http://schemas.openxmlformats.org/officeDocument/2006/relationships/hyperlink" Target="https://www.manning.com/books/deep-learning-with-python?a_aid=keras&amp;a_bid=76564df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ytorch.org/tutorials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vebook.manning.com/#!/book/deep-learning-with-pytho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34643"/>
            <a:ext cx="9035228" cy="22475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 Introduction to </a:t>
            </a:r>
            <a:br>
              <a:rPr lang="en-US" dirty="0" smtClean="0"/>
            </a:br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223946"/>
            <a:ext cx="8915399" cy="1126283"/>
          </a:xfrm>
        </p:spPr>
        <p:txBody>
          <a:bodyPr/>
          <a:lstStyle/>
          <a:p>
            <a:pPr algn="ctr"/>
            <a:r>
              <a:rPr lang="en-US" dirty="0" smtClean="0"/>
              <a:t>Yuan YAO</a:t>
            </a:r>
          </a:p>
          <a:p>
            <a:pPr algn="ctr"/>
            <a:r>
              <a:rPr lang="en-US" dirty="0" smtClean="0"/>
              <a:t>HKUST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1" y="508604"/>
            <a:ext cx="2840182" cy="18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90" y="377413"/>
            <a:ext cx="10068910" cy="1280890"/>
          </a:xfrm>
        </p:spPr>
        <p:txBody>
          <a:bodyPr/>
          <a:lstStyle/>
          <a:p>
            <a:r>
              <a:rPr lang="en-US" dirty="0"/>
              <a:t>Separable </a:t>
            </a:r>
            <a:r>
              <a:rPr lang="en-US" dirty="0" smtClean="0"/>
              <a:t>Data with Margin: Stopping of Perceptron after Finite Steps</a:t>
            </a:r>
            <a:endParaRPr lang="en-US" dirty="0"/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379" y="2231571"/>
            <a:ext cx="9207827" cy="2472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16" y="1625537"/>
            <a:ext cx="9300290" cy="606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12" y="4944810"/>
            <a:ext cx="2017110" cy="835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612" y="5600031"/>
            <a:ext cx="2214700" cy="578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9571" y="5096345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ball: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9571" y="570478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Margin: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142" y="4139185"/>
            <a:ext cx="3015342" cy="26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777" y="2301874"/>
            <a:ext cx="9229982" cy="8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4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growth of |</a:t>
            </a:r>
            <a:r>
              <a:rPr lang="en-US" dirty="0" err="1" smtClean="0"/>
              <a:t>w</a:t>
            </a:r>
            <a:r>
              <a:rPr lang="en-US" baseline="-25000" dirty="0" err="1" smtClean="0"/>
              <a:t>k</a:t>
            </a:r>
            <a:r>
              <a:rPr lang="en-US" dirty="0" smtClean="0"/>
              <a:t>|)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684" y="1494154"/>
            <a:ext cx="8201481" cy="50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9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projection on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opt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942" y="1425575"/>
            <a:ext cx="8496617" cy="435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combined bounds)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914" y="2106294"/>
            <a:ext cx="9351917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or Sparsity of Computation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5448" y="1533552"/>
            <a:ext cx="3346033" cy="5151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1277" y="4920671"/>
            <a:ext cx="5678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Locality</a:t>
            </a:r>
            <a:r>
              <a:rPr lang="en-US" dirty="0" smtClean="0"/>
              <a:t> or </a:t>
            </a:r>
            <a:r>
              <a:rPr lang="en-US" b="1" dirty="0" smtClean="0"/>
              <a:t>Sparsity</a:t>
            </a:r>
            <a:r>
              <a:rPr lang="en-US" dirty="0" smtClean="0"/>
              <a:t> is important:</a:t>
            </a:r>
          </a:p>
          <a:p>
            <a:r>
              <a:rPr lang="en-US" dirty="0"/>
              <a:t>	</a:t>
            </a:r>
            <a:r>
              <a:rPr lang="en-US" dirty="0" smtClean="0"/>
              <a:t>Locality in time?</a:t>
            </a:r>
          </a:p>
          <a:p>
            <a:r>
              <a:rPr lang="en-US" dirty="0"/>
              <a:t>	</a:t>
            </a:r>
            <a:r>
              <a:rPr lang="en-US" dirty="0" smtClean="0"/>
              <a:t>Locality in space?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0889" y="1620707"/>
            <a:ext cx="5117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Minsky and </a:t>
            </a:r>
            <a:r>
              <a:rPr lang="en-US" dirty="0" err="1" smtClean="0"/>
              <a:t>Papert</a:t>
            </a:r>
            <a:r>
              <a:rPr lang="en-US" dirty="0" smtClean="0"/>
              <a:t>, 1969</a:t>
            </a:r>
          </a:p>
          <a:p>
            <a:r>
              <a:rPr lang="en-US" dirty="0"/>
              <a:t>	</a:t>
            </a:r>
            <a:r>
              <a:rPr lang="en-US" dirty="0" smtClean="0"/>
              <a:t>Perceptron can’t do </a:t>
            </a:r>
            <a:r>
              <a:rPr lang="en-US" b="1" dirty="0" smtClean="0">
                <a:solidFill>
                  <a:srgbClr val="FF0000"/>
                </a:solidFill>
              </a:rPr>
              <a:t>XOR</a:t>
            </a:r>
            <a:r>
              <a:rPr lang="en-US" dirty="0" smtClean="0"/>
              <a:t> classification</a:t>
            </a:r>
          </a:p>
          <a:p>
            <a:r>
              <a:rPr lang="en-US" dirty="0"/>
              <a:t>	</a:t>
            </a:r>
            <a:r>
              <a:rPr lang="en-US" dirty="0" smtClean="0"/>
              <a:t>Perceptron needs infinite global information to compute </a:t>
            </a:r>
            <a:r>
              <a:rPr lang="en-US" b="1" dirty="0" smtClean="0"/>
              <a:t>connectivity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77" y="2901597"/>
            <a:ext cx="2095062" cy="1571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6" y="4356357"/>
            <a:ext cx="3175865" cy="2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541" y="233211"/>
            <a:ext cx="8911687" cy="1280890"/>
          </a:xfrm>
        </p:spPr>
        <p:txBody>
          <a:bodyPr/>
          <a:lstStyle/>
          <a:p>
            <a:r>
              <a:rPr lang="en-US" dirty="0" smtClean="0"/>
              <a:t>Convolutional Neural Networks: shift invariances and locality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939" y="1828799"/>
            <a:ext cx="7494061" cy="4920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7" y="3317923"/>
            <a:ext cx="4214952" cy="34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170" y="328579"/>
            <a:ext cx="8521918" cy="1266834"/>
          </a:xfrm>
        </p:spPr>
        <p:txBody>
          <a:bodyPr/>
          <a:lstStyle/>
          <a:p>
            <a:r>
              <a:rPr lang="en-US" dirty="0" smtClean="0"/>
              <a:t>Multilayer </a:t>
            </a:r>
            <a:r>
              <a:rPr lang="en-US" dirty="0" err="1" smtClean="0"/>
              <a:t>Perceptrons</a:t>
            </a:r>
            <a:r>
              <a:rPr lang="en-US" dirty="0" smtClean="0"/>
              <a:t> (MLP) and Back-Propagation (BP) Algorithms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572" y="1627572"/>
            <a:ext cx="3389944" cy="4677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0955" y="2180948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Rumelhart</a:t>
            </a:r>
            <a:r>
              <a:rPr lang="en-US" b="1" dirty="0" smtClean="0"/>
              <a:t>, Hinton, Williams (1986)</a:t>
            </a:r>
          </a:p>
          <a:p>
            <a:r>
              <a:rPr lang="en-US" dirty="0"/>
              <a:t>	</a:t>
            </a:r>
            <a:r>
              <a:rPr lang="en-US" dirty="0" smtClean="0"/>
              <a:t>Learning representations by back-propagating errors, Nature, 323(9): 533-536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0954" y="3394282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BP algorithms as </a:t>
            </a:r>
            <a:r>
              <a:rPr lang="en-US" b="1" dirty="0" smtClean="0"/>
              <a:t>stochastic gradient descent </a:t>
            </a:r>
            <a:r>
              <a:rPr lang="en-US" dirty="0" smtClean="0"/>
              <a:t>algorithms (</a:t>
            </a:r>
            <a:r>
              <a:rPr lang="en-US" b="1" dirty="0"/>
              <a:t>Robbins–</a:t>
            </a:r>
            <a:r>
              <a:rPr lang="en-US" b="1" dirty="0" err="1"/>
              <a:t>Monro</a:t>
            </a:r>
            <a:r>
              <a:rPr lang="en-US" b="1" dirty="0" smtClean="0"/>
              <a:t> 1950; Kiefer-Wolfowitz</a:t>
            </a:r>
            <a:r>
              <a:rPr lang="en-US" b="1" dirty="0"/>
              <a:t> </a:t>
            </a:r>
            <a:r>
              <a:rPr lang="en-US" b="1" dirty="0" smtClean="0"/>
              <a:t>1951</a:t>
            </a:r>
            <a:r>
              <a:rPr lang="en-US" dirty="0" smtClean="0"/>
              <a:t>) with Chain rules of Gradient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60953" y="4575237"/>
            <a:ext cx="552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MLP classifies </a:t>
            </a:r>
            <a:r>
              <a:rPr lang="en-US" b="1" dirty="0" smtClean="0">
                <a:solidFill>
                  <a:srgbClr val="0070C0"/>
                </a:solidFill>
              </a:rPr>
              <a:t>XOR</a:t>
            </a:r>
            <a:r>
              <a:rPr lang="en-US" dirty="0" smtClean="0"/>
              <a:t>, but the global </a:t>
            </a:r>
            <a:r>
              <a:rPr lang="en-US" dirty="0"/>
              <a:t>hurdle </a:t>
            </a:r>
            <a:r>
              <a:rPr lang="en-US" dirty="0" smtClean="0"/>
              <a:t>on topology (connectivity) computation still exists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430" y="2043998"/>
            <a:ext cx="2280322" cy="1432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68" y="5312228"/>
            <a:ext cx="1088571" cy="1456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28" y="5479193"/>
            <a:ext cx="1625084" cy="1274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" y="4190777"/>
            <a:ext cx="1715608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 Algorithm: Forward Pass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888" y="1709058"/>
            <a:ext cx="8401646" cy="4725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4673601"/>
            <a:ext cx="2632953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620" y="439053"/>
            <a:ext cx="9424904" cy="1063176"/>
          </a:xfrm>
        </p:spPr>
        <p:txBody>
          <a:bodyPr/>
          <a:lstStyle/>
          <a:p>
            <a:r>
              <a:rPr lang="en-US" dirty="0" smtClean="0"/>
              <a:t>BP algorithm </a:t>
            </a:r>
            <a:r>
              <a:rPr lang="en-US" smtClean="0"/>
              <a:t>= Gradient Descent Method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560" y="1331982"/>
            <a:ext cx="8061397" cy="5295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8929" y="3794931"/>
            <a:ext cx="830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losses include cross-entropy, logistic loss, </a:t>
            </a:r>
            <a:r>
              <a:rPr lang="en-US" smtClean="0"/>
              <a:t>exponential loss, etc.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4673601"/>
            <a:ext cx="2632953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37413"/>
            <a:ext cx="9599075" cy="4890977"/>
          </a:xfrm>
        </p:spPr>
        <p:txBody>
          <a:bodyPr>
            <a:normAutofit/>
          </a:bodyPr>
          <a:lstStyle/>
          <a:p>
            <a:r>
              <a:rPr lang="en-US" dirty="0" smtClean="0"/>
              <a:t>We had covered so far</a:t>
            </a:r>
          </a:p>
          <a:p>
            <a:pPr lvl="1"/>
            <a:r>
              <a:rPr lang="en-US" dirty="0" smtClean="0"/>
              <a:t>Linear models (linear and logistic regression) </a:t>
            </a:r>
            <a:r>
              <a:rPr lang="mr-IN" dirty="0" smtClean="0"/>
              <a:t>–</a:t>
            </a:r>
            <a:r>
              <a:rPr lang="en-US" dirty="0" smtClean="0"/>
              <a:t> always a good start, simple yet powerful</a:t>
            </a:r>
          </a:p>
          <a:p>
            <a:pPr lvl="1"/>
            <a:r>
              <a:rPr lang="en-US" dirty="0"/>
              <a:t>Model Assessment and </a:t>
            </a:r>
            <a:r>
              <a:rPr lang="en-US" dirty="0" smtClean="0"/>
              <a:t>Selection </a:t>
            </a:r>
            <a:r>
              <a:rPr lang="mr-IN" dirty="0" smtClean="0"/>
              <a:t>–</a:t>
            </a:r>
            <a:r>
              <a:rPr lang="en-US" dirty="0" smtClean="0"/>
              <a:t> basics for all methods</a:t>
            </a:r>
          </a:p>
          <a:p>
            <a:pPr lvl="1"/>
            <a:r>
              <a:rPr lang="en-US" dirty="0" smtClean="0"/>
              <a:t>Trees, Random Forests, and Boosting </a:t>
            </a:r>
            <a:r>
              <a:rPr lang="mr-IN" dirty="0" smtClean="0"/>
              <a:t>–</a:t>
            </a:r>
            <a:r>
              <a:rPr lang="en-US" dirty="0" smtClean="0"/>
              <a:t> good for high dim mixed-type heterogeneous features </a:t>
            </a:r>
          </a:p>
          <a:p>
            <a:pPr lvl="1"/>
            <a:r>
              <a:rPr lang="en-US" dirty="0" smtClean="0"/>
              <a:t>Support Vector Machines </a:t>
            </a:r>
            <a:r>
              <a:rPr lang="mr-IN" dirty="0" smtClean="0"/>
              <a:t>–</a:t>
            </a:r>
            <a:r>
              <a:rPr lang="en-US" dirty="0" smtClean="0"/>
              <a:t> good for small amount of data but high dim geometric features</a:t>
            </a:r>
          </a:p>
          <a:p>
            <a:r>
              <a:rPr lang="en-US" dirty="0" smtClean="0"/>
              <a:t>Next, neural networks for unstructured data (image, language etc.):</a:t>
            </a:r>
          </a:p>
          <a:p>
            <a:pPr lvl="1"/>
            <a:r>
              <a:rPr lang="en-US" b="1" dirty="0" smtClean="0"/>
              <a:t>Convolutional Neural Networks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image data</a:t>
            </a:r>
          </a:p>
          <a:p>
            <a:pPr lvl="1"/>
            <a:r>
              <a:rPr lang="en-US" dirty="0"/>
              <a:t>Generative models and GANs </a:t>
            </a:r>
            <a:r>
              <a:rPr lang="mr-IN" dirty="0"/>
              <a:t>–</a:t>
            </a:r>
            <a:r>
              <a:rPr lang="en-US" dirty="0"/>
              <a:t> new unsupervised learning for image,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Recurrent Neural Networks, LSTM </a:t>
            </a:r>
            <a:r>
              <a:rPr lang="mr-IN" dirty="0" smtClean="0"/>
              <a:t>–</a:t>
            </a:r>
            <a:r>
              <a:rPr lang="en-US" dirty="0" smtClean="0"/>
              <a:t> sequence data</a:t>
            </a:r>
          </a:p>
          <a:p>
            <a:pPr lvl="1"/>
            <a:r>
              <a:rPr lang="en-US" dirty="0" smtClean="0"/>
              <a:t>Transformer, BERT </a:t>
            </a:r>
            <a:r>
              <a:rPr lang="mr-IN" dirty="0" smtClean="0"/>
              <a:t>–</a:t>
            </a:r>
            <a:r>
              <a:rPr lang="en-US" dirty="0" smtClean="0"/>
              <a:t> machine translation etc.</a:t>
            </a:r>
          </a:p>
          <a:p>
            <a:pPr lvl="1"/>
            <a:r>
              <a:rPr lang="en-US" dirty="0" smtClean="0"/>
              <a:t>Reinforcement Learning </a:t>
            </a:r>
            <a:r>
              <a:rPr lang="mr-IN" dirty="0" smtClean="0"/>
              <a:t>–</a:t>
            </a:r>
            <a:r>
              <a:rPr lang="en-US" dirty="0" smtClean="0"/>
              <a:t> Markov decision process, playing games,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3182" y="537025"/>
            <a:ext cx="9468446" cy="979265"/>
          </a:xfrm>
        </p:spPr>
        <p:txBody>
          <a:bodyPr>
            <a:normAutofit/>
          </a:bodyPr>
          <a:lstStyle/>
          <a:p>
            <a:r>
              <a:rPr lang="en-US" dirty="0" smtClean="0"/>
              <a:t>Derivation of BP: </a:t>
            </a:r>
            <a:r>
              <a:rPr lang="en-US" dirty="0" err="1" smtClean="0"/>
              <a:t>Lagrangian</a:t>
            </a:r>
            <a:r>
              <a:rPr lang="en-US" dirty="0" smtClean="0"/>
              <a:t> Multiplier</a:t>
            </a:r>
            <a:br>
              <a:rPr lang="en-US" dirty="0" smtClean="0"/>
            </a:br>
            <a:r>
              <a:rPr lang="en-US" sz="2200" dirty="0" err="1" smtClean="0">
                <a:solidFill>
                  <a:srgbClr val="0070C0"/>
                </a:solidFill>
              </a:rPr>
              <a:t>LeCun</a:t>
            </a:r>
            <a:r>
              <a:rPr lang="en-US" sz="2200" dirty="0" smtClean="0">
                <a:solidFill>
                  <a:srgbClr val="0070C0"/>
                </a:solidFill>
              </a:rPr>
              <a:t> et al. 1988</a:t>
            </a: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0843" y="1603375"/>
            <a:ext cx="7753123" cy="4795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7401" y="6398383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</a:t>
            </a:r>
            <a:r>
              <a:rPr lang="en-US" dirty="0" err="1">
                <a:solidFill>
                  <a:srgbClr val="0070C0"/>
                </a:solidFill>
              </a:rPr>
              <a:t>yann.lecun.com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exdb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publis</a:t>
            </a:r>
            <a:r>
              <a:rPr lang="en-US" dirty="0">
                <a:solidFill>
                  <a:srgbClr val="0070C0"/>
                </a:solidFill>
              </a:rPr>
              <a:t>/pdf/lecun-88.pdf</a:t>
            </a:r>
          </a:p>
        </p:txBody>
      </p:sp>
    </p:spTree>
    <p:extLst>
      <p:ext uri="{BB962C8B-B14F-4D97-AF65-F5344CB8AC3E}">
        <p14:creationId xmlns:p14="http://schemas.microsoft.com/office/powerpoint/2010/main" val="71754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61" y="163285"/>
            <a:ext cx="8658451" cy="6487876"/>
          </a:xfrm>
        </p:spPr>
      </p:pic>
    </p:spTree>
    <p:extLst>
      <p:ext uri="{BB962C8B-B14F-4D97-AF65-F5344CB8AC3E}">
        <p14:creationId xmlns:p14="http://schemas.microsoft.com/office/powerpoint/2010/main" val="15857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Long-Short-Term-Memory (LSTM, 1997)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0" y="1690687"/>
            <a:ext cx="8788400" cy="4486275"/>
          </a:xfrm>
        </p:spPr>
        <p:txBody>
          <a:bodyPr/>
          <a:lstStyle/>
          <a:p>
            <a:r>
              <a:rPr lang="en-US" dirty="0" smtClean="0">
                <a:hlinkClick r:id="rId2" tooltip="Sepp Hochreiter"/>
              </a:rPr>
              <a:t>Sepp </a:t>
            </a:r>
            <a:r>
              <a:rPr lang="en-US" dirty="0">
                <a:hlinkClick r:id="rId2" tooltip="Sepp Hochreiter"/>
              </a:rPr>
              <a:t>Hochreiter</a:t>
            </a:r>
            <a:r>
              <a:rPr lang="en-US" dirty="0"/>
              <a:t>; </a:t>
            </a:r>
            <a:r>
              <a:rPr lang="en-US" dirty="0">
                <a:hlinkClick r:id="rId3" tooltip="Jürgen Schmidhuber"/>
              </a:rPr>
              <a:t>Jürgen Schmidhuber</a:t>
            </a:r>
            <a:r>
              <a:rPr lang="en-US" dirty="0"/>
              <a:t> (1997). </a:t>
            </a:r>
            <a:r>
              <a:rPr lang="en-US" dirty="0">
                <a:hlinkClick r:id="rId4"/>
              </a:rPr>
              <a:t>"Long short-term memory"</a:t>
            </a:r>
            <a:r>
              <a:rPr lang="en-US" dirty="0"/>
              <a:t>. </a:t>
            </a:r>
            <a:r>
              <a:rPr lang="en-US" i="1" dirty="0">
                <a:hlinkClick r:id="rId5" tooltip="Neural Computation (journal)"/>
              </a:rPr>
              <a:t>Neural Computation</a:t>
            </a:r>
            <a:r>
              <a:rPr lang="en-US" dirty="0"/>
              <a:t>. </a:t>
            </a:r>
            <a:r>
              <a:rPr lang="en-US" b="1" dirty="0"/>
              <a:t>9</a:t>
            </a:r>
            <a:r>
              <a:rPr lang="en-US" dirty="0"/>
              <a:t> (8): 1735–1780</a:t>
            </a:r>
            <a:r>
              <a:rPr lang="en-US" dirty="0" smtClean="0"/>
              <a:t>. (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www.bioinf.jku.at/publications/older/2604.pdf)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BP can not train deep networks due to gradient vanishing problem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Introduction of </a:t>
            </a:r>
            <a:r>
              <a:rPr lang="en-US" b="1" dirty="0" smtClean="0">
                <a:solidFill>
                  <a:srgbClr val="0070C0"/>
                </a:solidFill>
              </a:rPr>
              <a:t>short path </a:t>
            </a:r>
            <a:r>
              <a:rPr lang="en-US" dirty="0" smtClean="0"/>
              <a:t>to train deep networks without vanishing gradient problem.</a:t>
            </a:r>
          </a:p>
          <a:p>
            <a:r>
              <a:rPr lang="en-US" dirty="0" smtClean="0"/>
              <a:t>This idea will come back to Convolutional Networks as </a:t>
            </a:r>
            <a:r>
              <a:rPr lang="en-US" dirty="0" err="1" smtClean="0"/>
              <a:t>ResNet</a:t>
            </a:r>
            <a:r>
              <a:rPr lang="en-US" dirty="0" smtClean="0"/>
              <a:t> in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246437"/>
            <a:ext cx="228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546830"/>
            <a:ext cx="3149600" cy="2097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4595697"/>
            <a:ext cx="3618383" cy="20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9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and Boosting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126222"/>
            <a:ext cx="2559215" cy="377825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43290" y="2126222"/>
            <a:ext cx="5961321" cy="3998131"/>
          </a:xfrm>
        </p:spPr>
        <p:txBody>
          <a:bodyPr/>
          <a:lstStyle/>
          <a:p>
            <a:r>
              <a:rPr lang="en-US" dirty="0" err="1" smtClean="0"/>
              <a:t>Breiman</a:t>
            </a:r>
            <a:r>
              <a:rPr lang="en-US" dirty="0" smtClean="0"/>
              <a:t>, Friedman, </a:t>
            </a:r>
            <a:r>
              <a:rPr lang="en-US" dirty="0" err="1" smtClean="0"/>
              <a:t>Olshen</a:t>
            </a:r>
            <a:r>
              <a:rPr lang="en-US" dirty="0" smtClean="0"/>
              <a:t>, Stone, (1983): CART</a:t>
            </a:r>
          </a:p>
          <a:p>
            <a:r>
              <a:rPr lang="en-US" dirty="0"/>
              <a:t>``The Boosting </a:t>
            </a:r>
            <a:r>
              <a:rPr lang="en-US" dirty="0" smtClean="0"/>
              <a:t>problem‘’ (M. Kearns &amp; L. Valiant</a:t>
            </a:r>
            <a:r>
              <a:rPr lang="en-US" dirty="0"/>
              <a:t>): </a:t>
            </a:r>
            <a:r>
              <a:rPr lang="en-US" b="1" dirty="0" smtClean="0"/>
              <a:t>Can </a:t>
            </a:r>
            <a:r>
              <a:rPr lang="en-US" b="1" dirty="0"/>
              <a:t>a set of weak learners create a single strong learner</a:t>
            </a:r>
            <a:r>
              <a:rPr lang="en-US" dirty="0" smtClean="0"/>
              <a:t>? (</a:t>
            </a:r>
            <a:r>
              <a:rPr lang="zh-CN" altLang="en-US" b="1" dirty="0" smtClean="0"/>
              <a:t>三个臭皮匠顶个诸葛亮</a:t>
            </a:r>
            <a:r>
              <a:rPr lang="zh-CN" altLang="en-US" dirty="0" smtClean="0"/>
              <a:t>？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Breiman</a:t>
            </a:r>
            <a:r>
              <a:rPr lang="en-US" dirty="0" smtClean="0"/>
              <a:t> (1996): Bagging</a:t>
            </a:r>
          </a:p>
          <a:p>
            <a:r>
              <a:rPr lang="en-US" dirty="0" smtClean="0"/>
              <a:t>Freund, </a:t>
            </a:r>
            <a:r>
              <a:rPr lang="en-US" dirty="0" err="1" smtClean="0"/>
              <a:t>Schapire</a:t>
            </a:r>
            <a:r>
              <a:rPr lang="en-US" dirty="0" smtClean="0"/>
              <a:t> (1997): </a:t>
            </a:r>
            <a:r>
              <a:rPr lang="en-US" dirty="0" err="1" smtClean="0"/>
              <a:t>AdaBoost</a:t>
            </a:r>
            <a:endParaRPr lang="en-US" dirty="0"/>
          </a:p>
          <a:p>
            <a:r>
              <a:rPr lang="en-US" dirty="0" err="1" smtClean="0"/>
              <a:t>Breiman</a:t>
            </a:r>
            <a:r>
              <a:rPr lang="en-US" dirty="0"/>
              <a:t> </a:t>
            </a:r>
            <a:r>
              <a:rPr lang="en-US" dirty="0" smtClean="0"/>
              <a:t>(2001): Random Forests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0" y="4943264"/>
            <a:ext cx="2018711" cy="1402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250" y="4876069"/>
            <a:ext cx="154940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456" y="4876069"/>
            <a:ext cx="1892779" cy="15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77672"/>
            <a:ext cx="8911687" cy="1280890"/>
          </a:xfrm>
        </p:spPr>
        <p:txBody>
          <a:bodyPr/>
          <a:lstStyle/>
          <a:p>
            <a:r>
              <a:rPr lang="en-US" dirty="0"/>
              <a:t>Support Vector Machine </a:t>
            </a:r>
            <a:r>
              <a:rPr lang="en-US" dirty="0" smtClean="0"/>
              <a:t>(Max-Margin Classifier)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264555"/>
            <a:ext cx="3830624" cy="542081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419225"/>
            <a:ext cx="4389967" cy="971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2780192"/>
            <a:ext cx="4382191" cy="3286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05" y="4379111"/>
            <a:ext cx="1888677" cy="24788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54368" y="5882168"/>
            <a:ext cx="272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Vladmir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Vapnik</a:t>
            </a:r>
            <a:r>
              <a:rPr lang="en-US" dirty="0">
                <a:solidFill>
                  <a:srgbClr val="0070C0"/>
                </a:solidFill>
              </a:rPr>
              <a:t>, 1994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2829" y="6367943"/>
            <a:ext cx="91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Convex optimization + Reproducing Kernel Hilbert Spaces (Grace </a:t>
            </a:r>
            <a:r>
              <a:rPr lang="en-US" dirty="0" err="1" smtClean="0">
                <a:solidFill>
                  <a:srgbClr val="0070C0"/>
                </a:solidFill>
              </a:rPr>
              <a:t>Wahba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etc.)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48" y="39064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MNIST Challenge Test Error: SVM vs. CNN</a:t>
            </a:r>
            <a:br>
              <a:rPr lang="en-US" dirty="0" smtClean="0"/>
            </a:br>
            <a:r>
              <a:rPr lang="en-US" dirty="0" err="1" smtClean="0"/>
              <a:t>LeCun</a:t>
            </a:r>
            <a:r>
              <a:rPr lang="en-US" dirty="0" smtClean="0"/>
              <a:t> et al. 1998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2031" y="1574259"/>
            <a:ext cx="6965004" cy="5148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7515" y="4309353"/>
            <a:ext cx="2762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Simple SVM performs as well as Multilayer Convolutional Neural Networks which need careful tuning (</a:t>
            </a:r>
            <a:r>
              <a:rPr lang="en-US" dirty="0" err="1" smtClean="0">
                <a:solidFill>
                  <a:srgbClr val="0070C0"/>
                </a:solidFill>
              </a:rPr>
              <a:t>LeNets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7515" y="5949143"/>
            <a:ext cx="335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dark era for NN: 2000s</a:t>
            </a:r>
            <a:endParaRPr lang="en-US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34" y="1833998"/>
            <a:ext cx="2052566" cy="2052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32" y="1574259"/>
            <a:ext cx="1888677" cy="247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2933" y="5520267"/>
            <a:ext cx="9320211" cy="722090"/>
          </a:xfrm>
        </p:spPr>
        <p:txBody>
          <a:bodyPr>
            <a:normAutofit/>
          </a:bodyPr>
          <a:lstStyle/>
          <a:p>
            <a:r>
              <a:rPr lang="en-US" b="1" dirty="0"/>
              <a:t>Y. </a:t>
            </a:r>
            <a:r>
              <a:rPr lang="en-US" b="1" dirty="0" err="1"/>
              <a:t>LeCun</a:t>
            </a:r>
            <a:r>
              <a:rPr lang="en-US" b="1" dirty="0"/>
              <a:t>, L. </a:t>
            </a:r>
            <a:r>
              <a:rPr lang="en-US" b="1" dirty="0" err="1"/>
              <a:t>Bottou</a:t>
            </a:r>
            <a:r>
              <a:rPr lang="en-US" b="1" dirty="0"/>
              <a:t>, Y. </a:t>
            </a:r>
            <a:r>
              <a:rPr lang="en-US" b="1" dirty="0" err="1"/>
              <a:t>Bengio</a:t>
            </a:r>
            <a:r>
              <a:rPr lang="en-US" b="1" dirty="0"/>
              <a:t>, and P. </a:t>
            </a:r>
            <a:r>
              <a:rPr lang="en-US" b="1" dirty="0" err="1"/>
              <a:t>Haffner</a:t>
            </a:r>
            <a:r>
              <a:rPr lang="en-US" dirty="0"/>
              <a:t>. Gradient-based learning applied to document recognition. </a:t>
            </a:r>
            <a:r>
              <a:rPr lang="en-US" i="1" dirty="0"/>
              <a:t>Proceedings of the IEEE</a:t>
            </a:r>
            <a:r>
              <a:rPr lang="en-US" dirty="0"/>
              <a:t>, </a:t>
            </a:r>
            <a:r>
              <a:rPr lang="en-US" dirty="0" err="1"/>
              <a:t>november</a:t>
            </a:r>
            <a:r>
              <a:rPr lang="en-US" dirty="0"/>
              <a:t> 1998. 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57" y="1905000"/>
            <a:ext cx="9037554" cy="3056467"/>
          </a:xfrm>
        </p:spPr>
      </p:pic>
    </p:spTree>
    <p:extLst>
      <p:ext uri="{BB962C8B-B14F-4D97-AF65-F5344CB8AC3E}">
        <p14:creationId xmlns:p14="http://schemas.microsoft.com/office/powerpoint/2010/main" val="20020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713" y="2454275"/>
            <a:ext cx="85344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913" y="2168525"/>
            <a:ext cx="8128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Layer: a first (blue)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663" y="2219325"/>
            <a:ext cx="8064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Kaggle</a:t>
            </a:r>
            <a:r>
              <a:rPr lang="en-US" dirty="0" smtClean="0"/>
              <a:t> survey: Top ML Methods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7" y="2616668"/>
            <a:ext cx="3713743" cy="387304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70" y="2610212"/>
            <a:ext cx="3708118" cy="3876221"/>
          </a:xfrm>
        </p:spPr>
      </p:pic>
      <p:sp>
        <p:nvSpPr>
          <p:cNvPr id="12" name="TextBox 11"/>
          <p:cNvSpPr txBox="1"/>
          <p:nvPr/>
        </p:nvSpPr>
        <p:spPr>
          <a:xfrm>
            <a:off x="2939373" y="1383240"/>
            <a:ext cx="450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/surveys/2017</a:t>
            </a:r>
          </a:p>
        </p:txBody>
      </p:sp>
      <p:sp>
        <p:nvSpPr>
          <p:cNvPr id="4" name="Frame 3"/>
          <p:cNvSpPr/>
          <p:nvPr/>
        </p:nvSpPr>
        <p:spPr>
          <a:xfrm>
            <a:off x="3386308" y="3715095"/>
            <a:ext cx="3406302" cy="2255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7900491" y="3743522"/>
            <a:ext cx="3344452" cy="197105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1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Layer: a second (green)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613" y="2276475"/>
            <a:ext cx="78486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2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999"/>
            <a:ext cx="8978302" cy="44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stride=1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768" y="1785408"/>
            <a:ext cx="3646850" cy="14319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768" y="3217332"/>
            <a:ext cx="3646850" cy="1454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768" y="4671631"/>
            <a:ext cx="3697205" cy="1526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85" y="1785407"/>
            <a:ext cx="4265082" cy="1761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40" y="3546932"/>
            <a:ext cx="3926860" cy="1745971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1811867" y="2929467"/>
            <a:ext cx="351024" cy="1303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6" idx="3"/>
          </p:cNvCxnSpPr>
          <p:nvPr/>
        </p:nvCxnSpPr>
        <p:spPr>
          <a:xfrm flipV="1">
            <a:off x="6427973" y="2336800"/>
            <a:ext cx="516812" cy="30983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11567770" y="2666169"/>
            <a:ext cx="351024" cy="1303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stride=2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480" y="1525058"/>
            <a:ext cx="3718453" cy="1727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212184"/>
            <a:ext cx="3594100" cy="1704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4880616"/>
            <a:ext cx="3606800" cy="1723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770" y="2713447"/>
            <a:ext cx="5299897" cy="220315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1761067" y="2753369"/>
            <a:ext cx="270933" cy="1649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073502" y="3451039"/>
            <a:ext cx="649268" cy="702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Padding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28258"/>
            <a:ext cx="9028093" cy="38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347" y="1905000"/>
            <a:ext cx="8610600" cy="328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4533" y="5469467"/>
            <a:ext cx="707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Stride = 1</a:t>
            </a:r>
          </a:p>
          <a:p>
            <a:r>
              <a:rPr lang="en-US" dirty="0" smtClean="0"/>
              <a:t>Padding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392" y="641043"/>
            <a:ext cx="9599075" cy="10692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Formula: </a:t>
            </a:r>
            <a:r>
              <a:rPr lang="en-US" dirty="0" err="1" smtClean="0"/>
              <a:t>NewImageSize</a:t>
            </a:r>
            <a:r>
              <a:rPr lang="en-US" dirty="0" smtClean="0"/>
              <a:t> = </a:t>
            </a:r>
            <a:br>
              <a:rPr lang="en-US" dirty="0" smtClean="0"/>
            </a:br>
            <a:r>
              <a:rPr lang="en-US" dirty="0" smtClean="0"/>
              <a:t>floor((</a:t>
            </a:r>
            <a:r>
              <a:rPr lang="en-US" dirty="0" err="1" smtClean="0"/>
              <a:t>ImageSize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Filter + 2*Padding)/Stride + 1)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525" y="1938866"/>
            <a:ext cx="9526184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712" y="1708916"/>
            <a:ext cx="7991639" cy="48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1686355"/>
            <a:ext cx="9470800" cy="45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2000-2010: The </a:t>
            </a:r>
            <a:r>
              <a:rPr lang="en-US" dirty="0"/>
              <a:t>E</a:t>
            </a:r>
            <a:r>
              <a:rPr lang="en-US" dirty="0" smtClean="0"/>
              <a:t>ra of SVM, Boosting, … as nights of Neural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55" y="1926534"/>
            <a:ext cx="7677510" cy="4798444"/>
          </a:xfrm>
        </p:spPr>
      </p:pic>
    </p:spTree>
    <p:extLst>
      <p:ext uri="{BB962C8B-B14F-4D97-AF65-F5344CB8AC3E}">
        <p14:creationId xmlns:p14="http://schemas.microsoft.com/office/powerpoint/2010/main" val="20181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type of data is used at work?</a:t>
            </a:r>
            <a:br>
              <a:rPr lang="en-US" dirty="0" smtClean="0"/>
            </a:br>
            <a:r>
              <a:rPr lang="en-US" sz="2000" dirty="0"/>
              <a:t>https://</a:t>
            </a:r>
            <a:r>
              <a:rPr lang="en-US" sz="2000" dirty="0" err="1"/>
              <a:t>www.kaggle.com</a:t>
            </a:r>
            <a:r>
              <a:rPr lang="en-US" sz="2000" dirty="0"/>
              <a:t>/surveys/2017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938228"/>
            <a:ext cx="4343400" cy="257539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29" y="2938228"/>
            <a:ext cx="4338637" cy="2574770"/>
          </a:xfrm>
        </p:spPr>
      </p:pic>
    </p:spTree>
    <p:extLst>
      <p:ext uri="{BB962C8B-B14F-4D97-AF65-F5344CB8AC3E}">
        <p14:creationId xmlns:p14="http://schemas.microsoft.com/office/powerpoint/2010/main" val="6381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Restricted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Boltzman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(Deep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 smtClean="0"/>
              <a:t>Hinton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err="1" smtClean="0"/>
              <a:t>Salakhutdinov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 </a:t>
            </a:r>
            <a:r>
              <a:rPr lang="en-US" dirty="0"/>
              <a:t>Reducing the Dimensionality of Data with Neural </a:t>
            </a:r>
            <a:r>
              <a:rPr lang="en-US" dirty="0" smtClean="0"/>
              <a:t>Networks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Science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2006</a:t>
            </a:r>
          </a:p>
          <a:p>
            <a:r>
              <a:rPr lang="en-US" altLang="zh-CN" dirty="0" smtClean="0"/>
              <a:t>Reinvigorating</a:t>
            </a:r>
            <a:r>
              <a:rPr lang="zh-CN" altLang="en-US" dirty="0" smtClean="0"/>
              <a:t> </a:t>
            </a:r>
            <a:r>
              <a:rPr lang="en-US" dirty="0" smtClean="0"/>
              <a:t>research </a:t>
            </a:r>
            <a:r>
              <a:rPr lang="en-US" dirty="0"/>
              <a:t>in Deep Learning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7499" y="1905000"/>
            <a:ext cx="5415416" cy="43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the year of 2012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445" y="1972703"/>
            <a:ext cx="4206660" cy="576262"/>
          </a:xfrm>
        </p:spPr>
        <p:txBody>
          <a:bodyPr/>
          <a:lstStyle/>
          <a:p>
            <a:r>
              <a:rPr lang="en-US" smtClean="0"/>
              <a:t>Speech Recognition: TIMIT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33335" y="2616668"/>
            <a:ext cx="4098770" cy="38639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4353938" cy="576262"/>
          </a:xfrm>
        </p:spPr>
        <p:txBody>
          <a:bodyPr/>
          <a:lstStyle/>
          <a:p>
            <a:r>
              <a:rPr lang="en-US" dirty="0" smtClean="0"/>
              <a:t>Computer Vision</a:t>
            </a:r>
            <a:r>
              <a:rPr lang="en-US" smtClean="0"/>
              <a:t>: ImageNet</a:t>
            </a:r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87430" y="2819399"/>
            <a:ext cx="4513165" cy="3248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4867" y="6168216"/>
            <a:ext cx="225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9253729" y="5650992"/>
            <a:ext cx="82295" cy="517224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as function of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578" y="1905000"/>
            <a:ext cx="7608279" cy="45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3" y="326159"/>
            <a:ext cx="8911687" cy="1280890"/>
          </a:xfrm>
        </p:spPr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(2012):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390" y="1607049"/>
            <a:ext cx="7248751" cy="45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(2012): Dropout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370" y="1404006"/>
            <a:ext cx="7800829" cy="51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29" y="397075"/>
            <a:ext cx="8911687" cy="1280890"/>
          </a:xfrm>
        </p:spPr>
        <p:txBody>
          <a:bodyPr/>
          <a:lstStyle/>
          <a:p>
            <a:r>
              <a:rPr lang="en-US" dirty="0" smtClean="0"/>
              <a:t>VGG (2014) </a:t>
            </a:r>
            <a:r>
              <a:rPr lang="en-US" smtClean="0"/>
              <a:t>[Simonyan-Zisserman’14]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110" y="1471136"/>
            <a:ext cx="6314538" cy="50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GoogLeNet</a:t>
            </a:r>
            <a:r>
              <a:rPr lang="zh-CN" altLang="en-US" dirty="0" smtClean="0"/>
              <a:t> </a:t>
            </a:r>
            <a:r>
              <a:rPr lang="hu-HU" i="1" dirty="0"/>
              <a:t>[</a:t>
            </a:r>
            <a:r>
              <a:rPr lang="hu-HU" i="1" dirty="0" err="1"/>
              <a:t>Szegedy</a:t>
            </a:r>
            <a:r>
              <a:rPr lang="hu-HU" i="1" dirty="0"/>
              <a:t> et </a:t>
            </a:r>
            <a:r>
              <a:rPr lang="hu-HU" i="1" dirty="0" err="1"/>
              <a:t>al</a:t>
            </a:r>
            <a:r>
              <a:rPr lang="hu-HU" i="1" dirty="0"/>
              <a:t>., 2014] </a:t>
            </a:r>
            <a:r>
              <a:rPr lang="hu-HU" dirty="0"/>
              <a:t/>
            </a:r>
            <a:br>
              <a:rPr lang="hu-HU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22 layers </a:t>
            </a:r>
          </a:p>
          <a:p>
            <a:r>
              <a:rPr lang="en-US" dirty="0" smtClean="0"/>
              <a:t>Efficient </a:t>
            </a:r>
            <a:r>
              <a:rPr lang="en-US" dirty="0"/>
              <a:t>“Inception” module </a:t>
            </a:r>
          </a:p>
          <a:p>
            <a:r>
              <a:rPr lang="en-US" dirty="0" smtClean="0"/>
              <a:t>No </a:t>
            </a:r>
            <a:r>
              <a:rPr lang="en-US" dirty="0"/>
              <a:t>FC layers </a:t>
            </a:r>
          </a:p>
          <a:p>
            <a:r>
              <a:rPr lang="en-US" dirty="0" smtClean="0"/>
              <a:t>Only </a:t>
            </a:r>
            <a:r>
              <a:rPr lang="en-US" dirty="0"/>
              <a:t>5 million parameters! </a:t>
            </a:r>
          </a:p>
          <a:p>
            <a:r>
              <a:rPr lang="en-US" dirty="0"/>
              <a:t>12x less than </a:t>
            </a:r>
            <a:r>
              <a:rPr lang="en-US" dirty="0" err="1"/>
              <a:t>AlexNet</a:t>
            </a:r>
            <a:r>
              <a:rPr lang="en-US" dirty="0"/>
              <a:t> </a:t>
            </a:r>
          </a:p>
          <a:p>
            <a:r>
              <a:rPr lang="en-US" dirty="0" smtClean="0"/>
              <a:t>ILSVRC’14 </a:t>
            </a:r>
            <a:r>
              <a:rPr lang="en-US" dirty="0"/>
              <a:t>classification winner </a:t>
            </a:r>
            <a:r>
              <a:rPr lang="en-US" dirty="0" smtClean="0"/>
              <a:t>(</a:t>
            </a:r>
            <a:r>
              <a:rPr lang="en-US" dirty="0"/>
              <a:t>6.7% top 5 error)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5168" y="2698998"/>
            <a:ext cx="3022600" cy="189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768" y="1236407"/>
            <a:ext cx="2374232" cy="48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(2015) [HGRS-15]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518" y="1510338"/>
            <a:ext cx="6164494" cy="49231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95387" y="598171"/>
            <a:ext cx="3653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ILSVRC’1</a:t>
            </a:r>
            <a:r>
              <a:rPr lang="en-US" altLang="zh-CN" dirty="0" smtClean="0"/>
              <a:t>5</a:t>
            </a:r>
            <a:r>
              <a:rPr lang="en-US" dirty="0" smtClean="0"/>
              <a:t> </a:t>
            </a:r>
            <a:r>
              <a:rPr lang="en-US" dirty="0"/>
              <a:t>classification winner </a:t>
            </a:r>
            <a:r>
              <a:rPr lang="en-US" smtClean="0"/>
              <a:t>(</a:t>
            </a:r>
            <a:r>
              <a:rPr lang="en-US" altLang="zh-CN" smtClean="0"/>
              <a:t>3.5</a:t>
            </a:r>
            <a:r>
              <a:rPr lang="en-US" smtClean="0"/>
              <a:t>7</a:t>
            </a:r>
            <a:r>
              <a:rPr lang="en-US" dirty="0"/>
              <a:t>% top 5 error)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82" y="3946358"/>
            <a:ext cx="2084136" cy="20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120" y="2133600"/>
            <a:ext cx="849158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999" y="1580383"/>
            <a:ext cx="8303884" cy="47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smtClean="0"/>
              <a:t>Acknowledgement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289" y="1242293"/>
            <a:ext cx="4912405" cy="4668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3581" y="6334808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following-up course at HKUST: https</a:t>
            </a:r>
            <a:r>
              <a:rPr lang="en-US" dirty="0"/>
              <a:t>://</a:t>
            </a:r>
            <a:r>
              <a:rPr lang="en-US" dirty="0" err="1"/>
              <a:t>deeplearning-math.github.io</a:t>
            </a:r>
            <a:r>
              <a:rPr lang="en-US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3986" y="4902462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http://cs231n.github.io/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3986" y="4036914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https://stats385.github.io/</a:t>
            </a:r>
          </a:p>
        </p:txBody>
      </p:sp>
      <p:sp>
        <p:nvSpPr>
          <p:cNvPr id="7" name="U-Turn Arrow 6"/>
          <p:cNvSpPr/>
          <p:nvPr/>
        </p:nvSpPr>
        <p:spPr>
          <a:xfrm>
            <a:off x="3825766" y="3689131"/>
            <a:ext cx="2496752" cy="3477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>
            <a:off x="4352527" y="5017050"/>
            <a:ext cx="609600" cy="1657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BatchNorm</a:t>
            </a:r>
            <a:r>
              <a:rPr lang="en-US" dirty="0" smtClean="0"/>
              <a:t> at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911" y="1637414"/>
            <a:ext cx="10184535" cy="42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722" y="378373"/>
            <a:ext cx="9606457" cy="1660634"/>
          </a:xfrm>
        </p:spPr>
        <p:txBody>
          <a:bodyPr/>
          <a:lstStyle/>
          <a:p>
            <a:r>
              <a:rPr lang="en-US" dirty="0" smtClean="0"/>
              <a:t>Complexity vs. Accuracy of Different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116" y="1735973"/>
            <a:ext cx="7283668" cy="466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Inception-v4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0307" y="1743740"/>
            <a:ext cx="4712769" cy="41674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b="1" dirty="0" smtClean="0"/>
              <a:t>Inception</a:t>
            </a:r>
            <a:r>
              <a:rPr lang="en-US" dirty="0"/>
              <a:t>” </a:t>
            </a:r>
            <a:r>
              <a:rPr lang="en-US" dirty="0" smtClean="0"/>
              <a:t>module</a:t>
            </a:r>
            <a:r>
              <a:rPr lang="en-US" altLang="zh-CN" dirty="0"/>
              <a:t>:</a:t>
            </a:r>
            <a:endParaRPr lang="en-US" dirty="0"/>
          </a:p>
          <a:p>
            <a:pPr lvl="1"/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hu-HU" i="1" dirty="0" err="1" smtClean="0"/>
              <a:t>Szegedy</a:t>
            </a:r>
            <a:r>
              <a:rPr lang="hu-HU" i="1" dirty="0" smtClean="0"/>
              <a:t> </a:t>
            </a:r>
            <a:r>
              <a:rPr lang="hu-HU" i="1" dirty="0"/>
              <a:t>et </a:t>
            </a:r>
            <a:r>
              <a:rPr lang="hu-HU" i="1" dirty="0" err="1"/>
              <a:t>al</a:t>
            </a:r>
            <a:r>
              <a:rPr lang="hu-HU" i="1" dirty="0"/>
              <a:t>., </a:t>
            </a:r>
            <a:r>
              <a:rPr lang="hu-HU" i="1" dirty="0" smtClean="0"/>
              <a:t>2014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b="1" i="1" dirty="0" smtClean="0"/>
              <a:t> </a:t>
            </a:r>
            <a:r>
              <a:rPr lang="en-US" altLang="zh-CN" b="1" i="1" dirty="0" err="1" smtClean="0"/>
              <a:t>GoogLeNet</a:t>
            </a:r>
            <a:endParaRPr lang="hu-HU" b="1" i="1" dirty="0"/>
          </a:p>
          <a:p>
            <a:pPr lvl="1"/>
            <a:r>
              <a:rPr lang="en-US" dirty="0" smtClean="0"/>
              <a:t>ILSVRC’14 </a:t>
            </a:r>
            <a:r>
              <a:rPr lang="en-US" dirty="0"/>
              <a:t>classification </a:t>
            </a:r>
            <a:r>
              <a:rPr lang="en-US" dirty="0" smtClean="0"/>
              <a:t>winner</a:t>
            </a:r>
            <a:r>
              <a:rPr lang="zh-CN" altLang="en-US" dirty="0" smtClean="0"/>
              <a:t> </a:t>
            </a:r>
            <a:r>
              <a:rPr lang="en-US" dirty="0" smtClean="0"/>
              <a:t>(6.7</a:t>
            </a:r>
            <a:r>
              <a:rPr lang="en-US" dirty="0"/>
              <a:t>% top 5 error) </a:t>
            </a:r>
          </a:p>
          <a:p>
            <a:r>
              <a:rPr lang="en-US" dirty="0"/>
              <a:t>Apply parallel filter operations on the input from previous layer: </a:t>
            </a:r>
            <a:endParaRPr lang="en-US" dirty="0" smtClean="0"/>
          </a:p>
          <a:p>
            <a:pPr lvl="1"/>
            <a:r>
              <a:rPr lang="en-US" altLang="zh-CN" dirty="0" smtClean="0"/>
              <a:t>Dimensionality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1x1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conv)</a:t>
            </a:r>
            <a:endParaRPr lang="en-US" dirty="0"/>
          </a:p>
          <a:p>
            <a:pPr lvl="1"/>
            <a:r>
              <a:rPr lang="en-US" dirty="0" smtClean="0"/>
              <a:t>Multiple </a:t>
            </a:r>
            <a:r>
              <a:rPr lang="en-US" dirty="0"/>
              <a:t>receptive field sizes for convolution (1x1, 3x3, 5x5) </a:t>
            </a:r>
          </a:p>
          <a:p>
            <a:pPr lvl="1"/>
            <a:r>
              <a:rPr lang="en-US" dirty="0" smtClean="0"/>
              <a:t>Pooling </a:t>
            </a:r>
            <a:r>
              <a:rPr lang="en-US" dirty="0"/>
              <a:t>operation (3x3) </a:t>
            </a:r>
          </a:p>
          <a:p>
            <a:r>
              <a:rPr lang="en-US" dirty="0"/>
              <a:t>Concatenate all filter outputs together depth-wise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3461" y="1479965"/>
            <a:ext cx="4161150" cy="26308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0" y="4743526"/>
            <a:ext cx="5468772" cy="18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5248" y="461133"/>
            <a:ext cx="9896752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Reaching Human Performance Level in Games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109" y="1982659"/>
            <a:ext cx="4132181" cy="3089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69" y="1905000"/>
            <a:ext cx="5473843" cy="1563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5043" y="3655223"/>
            <a:ext cx="692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AlphaGo</a:t>
            </a:r>
            <a:r>
              <a:rPr lang="en-US" dirty="0" smtClean="0"/>
              <a:t> “LEE” 2016: Monte-Carlo Tree Pruning </a:t>
            </a:r>
            <a:r>
              <a:rPr lang="en-US" dirty="0" err="1" smtClean="0"/>
              <a:t>Search+CNN</a:t>
            </a:r>
            <a:endParaRPr lang="en-US" dirty="0"/>
          </a:p>
        </p:txBody>
      </p:sp>
      <p:pic>
        <p:nvPicPr>
          <p:cNvPr id="7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082" y="4222170"/>
            <a:ext cx="5345530" cy="2017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2890" y="6403642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da-DK" altLang="x-none" sz="1200" dirty="0" err="1" smtClean="0">
                <a:latin typeface="Arial" charset="0"/>
              </a:rPr>
              <a:t>AlphaGo</a:t>
            </a:r>
            <a:r>
              <a:rPr lang="da-DK" altLang="x-none" sz="1200" dirty="0" smtClean="0">
                <a:latin typeface="Arial" charset="0"/>
              </a:rPr>
              <a:t> ”ZERO” D </a:t>
            </a:r>
            <a:r>
              <a:rPr lang="da-DK" altLang="x-none" sz="1200" dirty="0">
                <a:latin typeface="Arial" charset="0"/>
              </a:rPr>
              <a:t>Silver </a:t>
            </a:r>
            <a:r>
              <a:rPr lang="da-DK" altLang="x-none" sz="1200" i="1" dirty="0">
                <a:latin typeface="Arial" charset="0"/>
              </a:rPr>
              <a:t>et al. Nature</a:t>
            </a:r>
            <a:r>
              <a:rPr lang="da-DK" altLang="x-none" sz="1200" dirty="0">
                <a:latin typeface="Arial" charset="0"/>
              </a:rPr>
              <a:t> </a:t>
            </a:r>
            <a:r>
              <a:rPr lang="fr-FR" altLang="x-none" sz="1200" b="1" dirty="0">
                <a:latin typeface="Arial" charset="0"/>
              </a:rPr>
              <a:t>550, </a:t>
            </a:r>
            <a:r>
              <a:rPr lang="da-DK" altLang="x-none" sz="1200" dirty="0">
                <a:latin typeface="Arial" charset="0"/>
              </a:rPr>
              <a:t>354–359 (2017) doi:10.1038/nature24270</a:t>
            </a:r>
            <a:endParaRPr lang="en-US" altLang="x-none" sz="12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9102" y="5553038"/>
            <a:ext cx="22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Blue in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err="1" smtClean="0"/>
              <a:t>Softwares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Pytorch</a:t>
            </a:r>
            <a:r>
              <a:rPr lang="en-US" dirty="0" smtClean="0"/>
              <a:t> (developed by Yann </a:t>
            </a:r>
            <a:r>
              <a:rPr lang="en-US" dirty="0" err="1" smtClean="0"/>
              <a:t>LeCun</a:t>
            </a:r>
            <a:r>
              <a:rPr lang="en-US" dirty="0" smtClean="0"/>
              <a:t> and Facebook):</a:t>
            </a:r>
          </a:p>
          <a:p>
            <a:pPr lvl="1"/>
            <a:r>
              <a:rPr lang="en-US" dirty="0">
                <a:hlinkClick r:id="rId2"/>
              </a:rPr>
              <a:t>http://pytorch.org/tutorials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 smtClean="0"/>
              <a:t> (developed by Google based on </a:t>
            </a:r>
            <a:r>
              <a:rPr lang="en-US" dirty="0" err="1" smtClean="0"/>
              <a:t>Caffe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3"/>
              </a:rPr>
              <a:t>https://www.tensorflow.org/tutorials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Theano</a:t>
            </a:r>
            <a:r>
              <a:rPr lang="en-US" dirty="0" smtClean="0"/>
              <a:t> (developed by </a:t>
            </a:r>
            <a:r>
              <a:rPr lang="en-US" dirty="0" err="1" smtClean="0"/>
              <a:t>Yoshua</a:t>
            </a:r>
            <a:r>
              <a:rPr lang="en-US" dirty="0" smtClean="0"/>
              <a:t> </a:t>
            </a:r>
            <a:r>
              <a:rPr lang="en-US" dirty="0" err="1" smtClean="0"/>
              <a:t>Bengio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4"/>
              </a:rPr>
              <a:t>http://deeplearning.net/software/theano/tutorial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b="1" dirty="0" err="1" smtClean="0"/>
              <a:t>Keras</a:t>
            </a:r>
            <a:r>
              <a:rPr lang="en-US" b="1" dirty="0" smtClean="0"/>
              <a:t> (based on </a:t>
            </a:r>
            <a:r>
              <a:rPr lang="en-US" b="1" dirty="0" err="1" smtClean="0"/>
              <a:t>Tensorflow</a:t>
            </a:r>
            <a:r>
              <a:rPr lang="en-US" b="1" dirty="0" smtClean="0"/>
              <a:t> or </a:t>
            </a:r>
            <a:r>
              <a:rPr lang="en-US" b="1" dirty="0" err="1" smtClean="0"/>
              <a:t>Pytorch</a:t>
            </a:r>
            <a:r>
              <a:rPr lang="en-US" b="1" dirty="0" smtClean="0"/>
              <a:t>)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www.manning.com/books/deep-learning-with-python?a_aid=keras&amp;a_bid=76564dff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952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 some examples by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743" y="624110"/>
            <a:ext cx="9318338" cy="1280890"/>
          </a:xfrm>
        </p:spPr>
        <p:txBody>
          <a:bodyPr/>
          <a:lstStyle/>
          <a:p>
            <a:r>
              <a:rPr lang="en-US" dirty="0" smtClean="0"/>
              <a:t>Some reference books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Deep Learning with </a:t>
            </a:r>
            <a:r>
              <a:rPr lang="en-US" dirty="0" smtClean="0">
                <a:hlinkClick r:id="rId2"/>
              </a:rPr>
              <a:t>Python, Manning Publications 2017</a:t>
            </a:r>
          </a:p>
          <a:p>
            <a:pPr lvl="1"/>
            <a:r>
              <a:rPr lang="en-US" dirty="0" smtClean="0">
                <a:hlinkClick r:id="rId2"/>
              </a:rPr>
              <a:t>by François Chollet</a:t>
            </a:r>
          </a:p>
          <a:p>
            <a:pPr lvl="1"/>
            <a:r>
              <a:rPr lang="en-US" dirty="0">
                <a:hlinkClick r:id="rId2"/>
              </a:rPr>
              <a:t>https://www.manning.com/books/deep-learning-with-python?a_aid=keras&amp;a_bid=76564dff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Deep Learning, MIT Press 2016</a:t>
            </a:r>
          </a:p>
          <a:p>
            <a:pPr lvl="1"/>
            <a:r>
              <a:rPr lang="en-US" dirty="0" smtClean="0">
                <a:hlinkClick r:id="rId2"/>
              </a:rPr>
              <a:t>By Ian Goodfellow, Yoshua Bengio, and Aaron Courville,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://www.deeplearningbook.org/</a:t>
            </a:r>
          </a:p>
          <a:p>
            <a:r>
              <a:rPr lang="en-US" dirty="0" smtClean="0"/>
              <a:t>Many other public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856" y="305611"/>
            <a:ext cx="8911687" cy="1280890"/>
          </a:xfrm>
        </p:spPr>
        <p:txBody>
          <a:bodyPr/>
          <a:lstStyle/>
          <a:p>
            <a:r>
              <a:rPr lang="en-US" dirty="0" smtClean="0"/>
              <a:t>Perceptron: single-layer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14" y="1327009"/>
            <a:ext cx="7400619" cy="454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6" y="3457746"/>
            <a:ext cx="3046628" cy="34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2925" y="2651760"/>
            <a:ext cx="798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Perceptron Algorithm is </a:t>
            </a:r>
            <a:r>
              <a:rPr lang="en-US" dirty="0"/>
              <a:t>a </a:t>
            </a:r>
            <a:r>
              <a:rPr lang="en-US" i="1" dirty="0"/>
              <a:t>Stochastic Gradient Descent </a:t>
            </a:r>
            <a:r>
              <a:rPr lang="en-US" dirty="0"/>
              <a:t>method (</a:t>
            </a:r>
            <a:r>
              <a:rPr lang="en-US" dirty="0">
                <a:solidFill>
                  <a:srgbClr val="0070C0"/>
                </a:solidFill>
              </a:rPr>
              <a:t>Robbins–</a:t>
            </a:r>
            <a:r>
              <a:rPr lang="en-US" dirty="0" err="1">
                <a:solidFill>
                  <a:srgbClr val="0070C0"/>
                </a:solidFill>
              </a:rPr>
              <a:t>Monro</a:t>
            </a:r>
            <a:r>
              <a:rPr lang="en-US" dirty="0">
                <a:solidFill>
                  <a:srgbClr val="0070C0"/>
                </a:solidFill>
              </a:rPr>
              <a:t> 1950; Kiefer-Wolfowitz 1951</a:t>
            </a:r>
            <a:r>
              <a:rPr lang="en-US" dirty="0"/>
              <a:t>) 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400" y="1667459"/>
            <a:ext cx="8334808" cy="787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83" y="3674211"/>
            <a:ext cx="6316387" cy="16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2991</TotalTime>
  <Words>899</Words>
  <Application>Microsoft Macintosh PowerPoint</Application>
  <PresentationFormat>Widescreen</PresentationFormat>
  <Paragraphs>148</Paragraphs>
  <Slides>56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Calibri</vt:lpstr>
      <vt:lpstr>Century Gothic</vt:lpstr>
      <vt:lpstr>Mangal</vt:lpstr>
      <vt:lpstr>Wingdings 3</vt:lpstr>
      <vt:lpstr>幼圆</vt:lpstr>
      <vt:lpstr>Arial</vt:lpstr>
      <vt:lpstr>Wisp</vt:lpstr>
      <vt:lpstr>An Introduction to  Convolutional Neural Networks</vt:lpstr>
      <vt:lpstr>Summary</vt:lpstr>
      <vt:lpstr>Kaggle survey: Top ML Methods </vt:lpstr>
      <vt:lpstr>What type of data is used at work? https://www.kaggle.com/surveys/2017 </vt:lpstr>
      <vt:lpstr>Acknowledgement</vt:lpstr>
      <vt:lpstr>Some reference books on Deep Learning</vt:lpstr>
      <vt:lpstr>A Brief History of Neural Networks</vt:lpstr>
      <vt:lpstr>Perceptron: single-layer</vt:lpstr>
      <vt:lpstr>The Perceptron Algorithm</vt:lpstr>
      <vt:lpstr>Separable Data with Margin: Stopping of Perceptron after Finite Steps</vt:lpstr>
      <vt:lpstr>Proof. </vt:lpstr>
      <vt:lpstr>Proof (continued, growth of |wk|)</vt:lpstr>
      <vt:lpstr>Proof (continued, projection on wopt)</vt:lpstr>
      <vt:lpstr>Proof (continued, combined bounds)</vt:lpstr>
      <vt:lpstr>Locality or Sparsity of Computation</vt:lpstr>
      <vt:lpstr>Convolutional Neural Networks: shift invariances and locality</vt:lpstr>
      <vt:lpstr>Multilayer Perceptrons (MLP) and Back-Propagation (BP) Algorithms</vt:lpstr>
      <vt:lpstr>BP Algorithm: Forward Pass</vt:lpstr>
      <vt:lpstr>BP algorithm = Gradient Descent Method</vt:lpstr>
      <vt:lpstr>Derivation of BP: Lagrangian Multiplier LeCun et al. 1988</vt:lpstr>
      <vt:lpstr>PowerPoint Presentation</vt:lpstr>
      <vt:lpstr>Long-Short-Term-Memory (LSTM, 1997)</vt:lpstr>
      <vt:lpstr>Decision Trees and Boosting</vt:lpstr>
      <vt:lpstr>Support Vector Machine (Max-Margin Classifier)</vt:lpstr>
      <vt:lpstr>MNIST Challenge Test Error: SVM vs. CNN LeCun et al. 1998</vt:lpstr>
      <vt:lpstr>LeNet</vt:lpstr>
      <vt:lpstr>Fully Connected Layer</vt:lpstr>
      <vt:lpstr>Convolution </vt:lpstr>
      <vt:lpstr>Convolution Layer: a first (blue) filter</vt:lpstr>
      <vt:lpstr>Convolution Layer: a second (green) filter</vt:lpstr>
      <vt:lpstr>Convolution Layer</vt:lpstr>
      <vt:lpstr>A Closer Look at Convolution: stride=1</vt:lpstr>
      <vt:lpstr>A Closer Look at Convolution: stride=2</vt:lpstr>
      <vt:lpstr>A Closer Look at Convolution: Padding</vt:lpstr>
      <vt:lpstr>ConvNet:</vt:lpstr>
      <vt:lpstr>Formula: NewImageSize =  floor((ImageSize – Filter + 2*Padding)/Stride + 1)</vt:lpstr>
      <vt:lpstr>ReLU</vt:lpstr>
      <vt:lpstr>Max Pooling</vt:lpstr>
      <vt:lpstr>2000-2010: The Era of SVM, Boosting, … as nights of Neural Networks</vt:lpstr>
      <vt:lpstr>Restricted Boltzman Machine  (Deep Learning)</vt:lpstr>
      <vt:lpstr>Around the year of 2012…</vt:lpstr>
      <vt:lpstr>Depth as function of year</vt:lpstr>
      <vt:lpstr>AlexNet (2012): Architecture</vt:lpstr>
      <vt:lpstr>AlexNet (2012): Dropout</vt:lpstr>
      <vt:lpstr>VGG (2014) [Simonyan-Zisserman’14]</vt:lpstr>
      <vt:lpstr>GoogLeNet [Szegedy et al., 2014]  </vt:lpstr>
      <vt:lpstr>ResNet (2015) [HGRS-15]</vt:lpstr>
      <vt:lpstr>Batch Normalization</vt:lpstr>
      <vt:lpstr>Batch Normalization</vt:lpstr>
      <vt:lpstr>BatchNorm at Test</vt:lpstr>
      <vt:lpstr>Complexity vs. Accuracy of Different Networks</vt:lpstr>
      <vt:lpstr>Inception-v4 = ResNet + Inception</vt:lpstr>
      <vt:lpstr>Reaching Human Performance Level in Games</vt:lpstr>
      <vt:lpstr>Deep Learning Softwares</vt:lpstr>
      <vt:lpstr>Show some examples by jupyter notebooks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210</cp:revision>
  <cp:lastPrinted>2023-10-09T08:29:17Z</cp:lastPrinted>
  <dcterms:created xsi:type="dcterms:W3CDTF">2018-01-08T12:07:28Z</dcterms:created>
  <dcterms:modified xsi:type="dcterms:W3CDTF">2023-10-09T08:33:14Z</dcterms:modified>
</cp:coreProperties>
</file>